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288" r:id="rId4"/>
    <p:sldId id="289" r:id="rId5"/>
    <p:sldId id="259" r:id="rId6"/>
    <p:sldId id="298" r:id="rId7"/>
    <p:sldId id="258" r:id="rId8"/>
    <p:sldId id="270" r:id="rId9"/>
    <p:sldId id="284" r:id="rId10"/>
    <p:sldId id="276" r:id="rId11"/>
    <p:sldId id="309" r:id="rId12"/>
    <p:sldId id="272" r:id="rId13"/>
    <p:sldId id="295" r:id="rId14"/>
    <p:sldId id="296" r:id="rId15"/>
    <p:sldId id="265" r:id="rId16"/>
    <p:sldId id="299" r:id="rId17"/>
    <p:sldId id="300" r:id="rId18"/>
    <p:sldId id="307" r:id="rId19"/>
    <p:sldId id="294" r:id="rId20"/>
    <p:sldId id="293" r:id="rId21"/>
    <p:sldId id="292" r:id="rId22"/>
    <p:sldId id="297" r:id="rId23"/>
    <p:sldId id="315" r:id="rId24"/>
    <p:sldId id="311" r:id="rId25"/>
    <p:sldId id="301" r:id="rId26"/>
    <p:sldId id="302" r:id="rId27"/>
    <p:sldId id="306" r:id="rId28"/>
    <p:sldId id="282" r:id="rId29"/>
    <p:sldId id="304" r:id="rId30"/>
    <p:sldId id="310" r:id="rId31"/>
    <p:sldId id="283" r:id="rId32"/>
    <p:sldId id="285" r:id="rId33"/>
    <p:sldId id="305" r:id="rId34"/>
    <p:sldId id="312" r:id="rId35"/>
    <p:sldId id="278" r:id="rId36"/>
    <p:sldId id="287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AF6B-9391-46BA-B651-23A70936BA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9CDB9-955C-4C7A-B4A1-EAF67AA79B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9C72-D1D4-422F-A62B-DA699D3FF8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3CAD-8F63-435E-8B66-E0C1574FE9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BF45-565C-4251-810E-62B1A9306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30EC-468C-4F4C-8CEB-926672777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B428D-7FD6-4CFA-A52B-575BB1B992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9859-76A1-4BAB-9381-42AC6809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4687B-B90E-46E8-9A39-5DEDDAE14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350A-7CC6-42D5-B69E-0FEB850C44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4269-01F1-45BF-9454-4BC11A5C57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7C8976-CBF8-419B-9982-BA7D55A13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en/7/73/Snowflake-schema-example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portal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portal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Aplikace VT v hospodářské praxi</a:t>
            </a:r>
            <a:br>
              <a:rPr lang="cs-CZ" dirty="0" smtClean="0"/>
            </a:br>
            <a:r>
              <a:rPr lang="cs-CZ" i="1" dirty="0" smtClean="0"/>
              <a:t>Byznys inteligence</a:t>
            </a:r>
            <a:br>
              <a:rPr lang="cs-CZ" i="1" dirty="0" smtClean="0"/>
            </a:br>
            <a:endParaRPr lang="cs-CZ" sz="20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2000" dirty="0" err="1" smtClean="0">
                <a:hlinkClick r:id="rId2"/>
              </a:rPr>
              <a:t>roman.danel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vsb.cz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VŠB – TU Ostrava</a:t>
            </a:r>
            <a:endParaRPr lang="cs-CZ" sz="20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Data warehouse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</p:txBody>
      </p:sp>
      <p:sp>
        <p:nvSpPr>
          <p:cNvPr id="4" name="Vývojový diagram: magnetický disk 3"/>
          <p:cNvSpPr/>
          <p:nvPr/>
        </p:nvSpPr>
        <p:spPr>
          <a:xfrm>
            <a:off x="857250" y="2286000"/>
            <a:ext cx="1643063" cy="20002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1857375" y="3929063"/>
            <a:ext cx="1643063" cy="185737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6" name="Vývojový diagram: magnetický disk 5"/>
          <p:cNvSpPr/>
          <p:nvPr/>
        </p:nvSpPr>
        <p:spPr>
          <a:xfrm>
            <a:off x="5643563" y="2786063"/>
            <a:ext cx="2214562" cy="192881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Datový sklad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571750" y="3214688"/>
            <a:ext cx="3071813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5" idx="4"/>
          </p:cNvCxnSpPr>
          <p:nvPr/>
        </p:nvCxnSpPr>
        <p:spPr>
          <a:xfrm flipV="1">
            <a:off x="3500438" y="4143375"/>
            <a:ext cx="2143125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ovéPole 10"/>
          <p:cNvSpPr txBox="1">
            <a:spLocks noChangeArrowheads="1"/>
          </p:cNvSpPr>
          <p:nvPr/>
        </p:nvSpPr>
        <p:spPr bwMode="auto">
          <a:xfrm>
            <a:off x="3429000" y="2571750"/>
            <a:ext cx="164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ETL nástroj – </a:t>
            </a:r>
          </a:p>
          <a:p>
            <a:r>
              <a:rPr lang="cs-CZ"/>
              <a:t>datová pumpa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ETL – datová pumpa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>
                <a:solidFill>
                  <a:srgbClr val="7030A0"/>
                </a:solidFill>
              </a:rPr>
              <a:t>xtraction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>
                <a:solidFill>
                  <a:srgbClr val="7030A0"/>
                </a:solidFill>
              </a:rPr>
              <a:t>ransformation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dirty="0" err="1" smtClean="0">
                <a:solidFill>
                  <a:srgbClr val="7030A0"/>
                </a:solidFill>
              </a:rPr>
              <a:t>oading</a:t>
            </a:r>
            <a:endParaRPr lang="cs-CZ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MS SQL Server –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– DTS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err="1" smtClean="0">
                <a:solidFill>
                  <a:srgbClr val="0070C0"/>
                </a:solidFill>
              </a:rPr>
              <a:t>Package</a:t>
            </a:r>
            <a:r>
              <a:rPr lang="cs-CZ" b="1" dirty="0" smtClean="0">
                <a:solidFill>
                  <a:srgbClr val="0070C0"/>
                </a:solidFill>
              </a:rPr>
              <a:t>, automatizovaně, periodicky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23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Uložení dimenzí datového skladu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Data jsou v datovém skladu členěna do</a:t>
            </a:r>
          </a:p>
          <a:p>
            <a:pPr eaLnBrk="1" hangingPunct="1">
              <a:buFontTx/>
              <a:buNone/>
            </a:pPr>
            <a:r>
              <a:rPr lang="cs-CZ" sz="2400" dirty="0"/>
              <a:t>	</a:t>
            </a:r>
            <a:r>
              <a:rPr lang="cs-CZ" sz="2400" dirty="0" smtClean="0"/>
              <a:t>		 </a:t>
            </a:r>
            <a:r>
              <a:rPr lang="cs-CZ" sz="2400" b="1" dirty="0" smtClean="0">
                <a:solidFill>
                  <a:srgbClr val="C00000"/>
                </a:solidFill>
              </a:rPr>
              <a:t>schémat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(=struktura DS).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Základem schématu je </a:t>
            </a:r>
            <a:r>
              <a:rPr lang="cs-CZ" sz="2400" b="1" dirty="0" smtClean="0">
                <a:solidFill>
                  <a:srgbClr val="C00000"/>
                </a:solidFill>
              </a:rPr>
              <a:t>faktová tabulka </a:t>
            </a:r>
            <a:r>
              <a:rPr lang="cs-CZ" sz="2400" dirty="0" smtClean="0">
                <a:solidFill>
                  <a:srgbClr val="C00000"/>
                </a:solidFill>
              </a:rPr>
              <a:t>- </a:t>
            </a:r>
            <a:r>
              <a:rPr lang="cs-CZ" sz="2400" dirty="0" smtClean="0"/>
              <a:t>obsahuje vlastní analyzovaná data.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Na faktovou tabulku jsou navázány </a:t>
            </a:r>
            <a:r>
              <a:rPr lang="cs-CZ" sz="2400" b="1" dirty="0" smtClean="0">
                <a:solidFill>
                  <a:srgbClr val="C00000"/>
                </a:solidFill>
              </a:rPr>
              <a:t>dimenze</a:t>
            </a:r>
            <a:r>
              <a:rPr lang="cs-CZ" sz="2400" dirty="0" smtClean="0">
                <a:solidFill>
                  <a:srgbClr val="00B050"/>
                </a:solidFill>
              </a:rPr>
              <a:t> -</a:t>
            </a:r>
            <a:r>
              <a:rPr lang="cs-CZ" sz="2400" dirty="0" smtClean="0"/>
              <a:t>  tabulky, obsahující seznamy hodnot sloužící ke kategorizaci a třídění.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„hvězda“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2" descr="http://dwhnotes.com/wp-content/uploads/2011/12/global_star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400600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„vločka“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File:Snowflake-schema-example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32848" cy="4680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OLAP analýza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OLAP = On-line </a:t>
            </a:r>
            <a:r>
              <a:rPr lang="cs-CZ" dirty="0" err="1" smtClean="0">
                <a:solidFill>
                  <a:srgbClr val="0070C0"/>
                </a:solidFill>
              </a:rPr>
              <a:t>Analytical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Processing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C00000"/>
                </a:solidFill>
              </a:rPr>
              <a:t>Nástroj pro vícerozměrnou analýzu dat </a:t>
            </a:r>
            <a:r>
              <a:rPr lang="cs-CZ" dirty="0" smtClean="0"/>
              <a:t>nad tzv. </a:t>
            </a:r>
            <a:r>
              <a:rPr lang="cs-CZ" dirty="0" err="1" smtClean="0"/>
              <a:t>multidimenzionální</a:t>
            </a:r>
            <a:r>
              <a:rPr lang="cs-CZ" dirty="0" smtClean="0"/>
              <a:t> </a:t>
            </a:r>
            <a:r>
              <a:rPr lang="cs-CZ" b="1" dirty="0" smtClean="0"/>
              <a:t>datovou kostkou</a:t>
            </a:r>
            <a:r>
              <a:rPr lang="cs-CZ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Sledování vybraných ukazatelů ve více rozměrech.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KOSTKA (CUBE)</a:t>
            </a:r>
          </a:p>
          <a:p>
            <a:pPr algn="ctr">
              <a:buNone/>
            </a:pPr>
            <a:r>
              <a:rPr lang="cs-CZ" dirty="0" smtClean="0"/>
              <a:t> prostor, ve kterém analyzujeme data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datové kostky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gerardnico.com/wiki/_media/database/oracle/oracle_olap_aw_c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984776" cy="5067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ÚČEL KOSTKY</a:t>
            </a:r>
          </a:p>
          <a:p>
            <a:pPr algn="ctr">
              <a:buNone/>
            </a:pPr>
            <a:r>
              <a:rPr lang="cs-CZ" dirty="0" smtClean="0"/>
              <a:t>Předpřipravit všechny možné kombinace údajů podle různých dimenzí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Uživatel </a:t>
            </a:r>
            <a:r>
              <a:rPr lang="cs-CZ" dirty="0" err="1" smtClean="0"/>
              <a:t>OLAPu</a:t>
            </a:r>
            <a:r>
              <a:rPr lang="cs-CZ" dirty="0" smtClean="0"/>
              <a:t> může provádět agregace, pohledy, řezy kostkou…</a:t>
            </a:r>
          </a:p>
          <a:p>
            <a:pPr algn="ctr">
              <a:buNone/>
            </a:pPr>
            <a:r>
              <a:rPr lang="cs-CZ" dirty="0" smtClean="0">
                <a:hlinkClick r:id="rId2"/>
              </a:rPr>
              <a:t>http://reportportal.com/</a:t>
            </a: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prostředků BI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5" descr="Data Warehouse Architectu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54410"/>
            <a:ext cx="6036518" cy="422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Úvod do informačních systémů</a:t>
            </a:r>
          </a:p>
          <a:p>
            <a:pPr lvl="0"/>
            <a:r>
              <a:rPr lang="cs-CZ" dirty="0" smtClean="0"/>
              <a:t>Podnikové informační systémy – ERP, CRM, MES, HRM, ECM</a:t>
            </a:r>
            <a:r>
              <a:rPr lang="cs-CZ" smtClean="0"/>
              <a:t>, EAM, SCM</a:t>
            </a:r>
            <a:endParaRPr lang="cs-CZ" dirty="0" smtClean="0"/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Business Inteligence, datové sklady a možnosti prezentace informací</a:t>
            </a:r>
          </a:p>
          <a:p>
            <a:pPr lvl="0"/>
            <a:r>
              <a:rPr lang="cs-CZ" dirty="0" smtClean="0"/>
              <a:t>Řízení podnikové informatiky </a:t>
            </a:r>
          </a:p>
          <a:p>
            <a:pPr lvl="0"/>
            <a:r>
              <a:rPr lang="cs-CZ" dirty="0" smtClean="0"/>
              <a:t>Právní aspekty SW, licence</a:t>
            </a:r>
          </a:p>
          <a:p>
            <a:pPr lvl="0"/>
            <a:r>
              <a:rPr lang="cs-CZ" dirty="0" smtClean="0"/>
              <a:t>Bezpečnost v informatice, analýza rizik</a:t>
            </a:r>
          </a:p>
          <a:p>
            <a:pPr lvl="0"/>
            <a:r>
              <a:rPr lang="cs-CZ" dirty="0" smtClean="0"/>
              <a:t>Webové stránky – statické, dynamické, vztah mezi grafikou a funkcionalitou, náklady na tvorbu…</a:t>
            </a:r>
          </a:p>
          <a:p>
            <a:pPr lvl="0"/>
            <a:r>
              <a:rPr lang="cs-CZ" dirty="0" smtClean="0"/>
              <a:t>Řízení vývoje SW, metodiky, náklady na vývoj</a:t>
            </a:r>
          </a:p>
          <a:p>
            <a:pPr lvl="0"/>
            <a:r>
              <a:rPr lang="cs-CZ" dirty="0" smtClean="0"/>
              <a:t>DTP, zpracování textů, základy grafiky a typografie</a:t>
            </a:r>
          </a:p>
          <a:p>
            <a:pPr lvl="0"/>
            <a:r>
              <a:rPr lang="cs-CZ" dirty="0" smtClean="0"/>
              <a:t>Internet – technologie a možnosti jejich využití</a:t>
            </a:r>
          </a:p>
          <a:p>
            <a:pPr lvl="0"/>
            <a:r>
              <a:rPr lang="cs-CZ" dirty="0" smtClean="0"/>
              <a:t>Identifikace – biometrie, RFID, NFC</a:t>
            </a:r>
          </a:p>
          <a:p>
            <a:pPr lvl="0"/>
            <a:r>
              <a:rPr lang="cs-CZ" dirty="0" smtClean="0"/>
              <a:t>Elektronický podpis, datové schránky, šifrování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 Reporting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9"/>
            <a:ext cx="6624736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Prezentační vrstva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Reporting</a:t>
            </a:r>
          </a:p>
          <a:p>
            <a:r>
              <a:rPr lang="cs-CZ" dirty="0" err="1" smtClean="0"/>
              <a:t>Dashboard</a:t>
            </a:r>
            <a:r>
              <a:rPr lang="cs-CZ" dirty="0" smtClean="0"/>
              <a:t> – </a:t>
            </a:r>
            <a:r>
              <a:rPr lang="cs-CZ" dirty="0" err="1" smtClean="0"/>
              <a:t>viewing</a:t>
            </a:r>
            <a:r>
              <a:rPr lang="cs-CZ" dirty="0" smtClean="0"/>
              <a:t> data in </a:t>
            </a:r>
            <a:r>
              <a:rPr lang="cs-CZ" dirty="0" err="1" smtClean="0"/>
              <a:t>interactive</a:t>
            </a:r>
            <a:r>
              <a:rPr lang="cs-CZ" dirty="0" smtClean="0"/>
              <a:t> GUI</a:t>
            </a:r>
          </a:p>
          <a:p>
            <a:r>
              <a:rPr lang="cs-CZ" dirty="0" err="1" smtClean="0"/>
              <a:t>Scorecards</a:t>
            </a:r>
            <a:r>
              <a:rPr lang="cs-CZ" dirty="0" smtClean="0"/>
              <a:t> – </a:t>
            </a:r>
            <a:r>
              <a:rPr lang="cs-CZ" dirty="0" err="1" smtClean="0"/>
              <a:t>measuring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endParaRPr lang="cs-CZ" dirty="0" smtClean="0"/>
          </a:p>
          <a:p>
            <a:r>
              <a:rPr lang="cs-CZ" dirty="0" smtClean="0"/>
              <a:t>Excel – např. </a:t>
            </a:r>
            <a:r>
              <a:rPr lang="cs-CZ" dirty="0" err="1" smtClean="0"/>
              <a:t>kontigenční</a:t>
            </a:r>
            <a:r>
              <a:rPr lang="cs-CZ" dirty="0" smtClean="0"/>
              <a:t> tabulka</a:t>
            </a:r>
          </a:p>
          <a:p>
            <a:r>
              <a:rPr lang="cs-CZ" dirty="0" smtClean="0"/>
              <a:t>SharePoint (Microsoft), </a:t>
            </a:r>
            <a:r>
              <a:rPr lang="cs-CZ" dirty="0" err="1" smtClean="0"/>
              <a:t>Alfresco</a:t>
            </a:r>
            <a:r>
              <a:rPr lang="cs-CZ" dirty="0" smtClean="0"/>
              <a:t>, Google </a:t>
            </a:r>
            <a:r>
              <a:rPr lang="cs-CZ" dirty="0" err="1" smtClean="0"/>
              <a:t>Cloud</a:t>
            </a:r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Dashboard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http://download.oracle.com/docs/cd/B14099_19/core.1012/b13994/img/dashboar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408752" cy="5040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Dashboard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http://reportportal.com/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Scoreacard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5996"/>
            <a:ext cx="4510062" cy="645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5426105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Source:</a:t>
            </a:r>
          </a:p>
          <a:p>
            <a:r>
              <a:rPr lang="cs-CZ" sz="1400" dirty="0"/>
              <a:t>http://www.newworldresources.eu/cs/udrzitelnost/prehled/cile-udrzitelneho-rozvoje-scorecard</a:t>
            </a:r>
          </a:p>
        </p:txBody>
      </p:sp>
    </p:spTree>
    <p:extLst>
      <p:ext uri="{BB962C8B-B14F-4D97-AF65-F5344CB8AC3E}">
        <p14:creationId xmlns:p14="http://schemas.microsoft.com/office/powerpoint/2010/main" xmlns="" val="2302658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Sharepoint</a:t>
            </a:r>
            <a:r>
              <a:rPr lang="cs-CZ" dirty="0" smtClean="0"/>
              <a:t> - Microsoft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7106" name="Picture 2" descr="http://i.msdn.microsoft.com/dynimg/IC3298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4392488" cy="4436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Sharepoint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usnadnění spolupráce</a:t>
            </a:r>
            <a:r>
              <a:rPr lang="cs-CZ" dirty="0" smtClean="0"/>
              <a:t> mezi lidmi a pracovními týmy</a:t>
            </a:r>
          </a:p>
          <a:p>
            <a:r>
              <a:rPr lang="cs-CZ" dirty="0" smtClean="0"/>
              <a:t>zajištění </a:t>
            </a:r>
            <a:r>
              <a:rPr lang="cs-CZ" b="1" dirty="0" smtClean="0"/>
              <a:t>sdílení znalostí</a:t>
            </a:r>
            <a:endParaRPr lang="cs-CZ" dirty="0" smtClean="0"/>
          </a:p>
          <a:p>
            <a:r>
              <a:rPr lang="cs-CZ" dirty="0" smtClean="0"/>
              <a:t>poskytnutí nástroje pro </a:t>
            </a:r>
            <a:r>
              <a:rPr lang="cs-CZ" b="1" dirty="0" smtClean="0"/>
              <a:t>správu dokumentů a webového obsahu</a:t>
            </a:r>
            <a:endParaRPr lang="cs-CZ" dirty="0" smtClean="0"/>
          </a:p>
          <a:p>
            <a:r>
              <a:rPr lang="cs-CZ" dirty="0" smtClean="0"/>
              <a:t>umožňuje uživatelům </a:t>
            </a:r>
            <a:r>
              <a:rPr lang="cs-CZ" b="1" dirty="0" smtClean="0"/>
              <a:t>přístup k informacím</a:t>
            </a:r>
            <a:r>
              <a:rPr lang="cs-CZ" dirty="0" smtClean="0"/>
              <a:t>, které potřebují pro svou práci</a:t>
            </a:r>
          </a:p>
          <a:p>
            <a:r>
              <a:rPr lang="cs-CZ" b="1" dirty="0" smtClean="0"/>
              <a:t>vývoj aplikací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prezentační vrstvy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Jednoduchost prezentace</a:t>
            </a:r>
          </a:p>
          <a:p>
            <a:r>
              <a:rPr lang="cs-CZ" dirty="0" smtClean="0"/>
              <a:t>Estetický vzhled</a:t>
            </a:r>
          </a:p>
          <a:p>
            <a:r>
              <a:rPr lang="cs-CZ" dirty="0" err="1" smtClean="0"/>
              <a:t>Interaktivita</a:t>
            </a:r>
            <a:endParaRPr lang="cs-CZ" dirty="0" smtClean="0"/>
          </a:p>
          <a:p>
            <a:r>
              <a:rPr lang="cs-CZ" dirty="0" smtClean="0"/>
              <a:t>Parametrizace</a:t>
            </a:r>
          </a:p>
          <a:p>
            <a:r>
              <a:rPr lang="cs-CZ" dirty="0" smtClean="0"/>
              <a:t>Nástroje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Mining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/>
              <a:t>Proces </a:t>
            </a:r>
            <a:br>
              <a:rPr lang="cs-CZ" sz="3600" dirty="0" smtClean="0"/>
            </a:br>
            <a:r>
              <a:rPr lang="cs-CZ" sz="3600" dirty="0" smtClean="0"/>
              <a:t>výběru, prohledávání, analýzy a modelování velkého objemu dat.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 smtClean="0">
              <a:solidFill>
                <a:srgbClr val="C0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Cílem je postižení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neznámých vztahů v datech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nebo predikce.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Deskriptivní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popisuje nalezené vzory a vztahy v datech, které mohou ovlivnit rozhodování   (Př. Analýza prodeje zboží v supermarketu na jejímž základě je pak umístěno zboží v regálech).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Prediktivní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umožňuje předvídat budoucí hodnoty atributů na základě nalezených  vzorů v datech (Př. Analýza zákazníků, u kterých je vysoká pravděpodobnost, že budou reagovat na písemnou reklamní nabídku…)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BI?</a:t>
            </a:r>
          </a:p>
          <a:p>
            <a:r>
              <a:rPr lang="cs-CZ" dirty="0" smtClean="0"/>
              <a:t>Co je to OLTP systém?</a:t>
            </a:r>
          </a:p>
          <a:p>
            <a:r>
              <a:rPr lang="cs-CZ" dirty="0" smtClean="0"/>
              <a:t>Co je to datový sklad a datová pumpa?</a:t>
            </a:r>
          </a:p>
          <a:p>
            <a:r>
              <a:rPr lang="cs-CZ" dirty="0" smtClean="0"/>
              <a:t>Prezentační vrstva - reporting</a:t>
            </a:r>
          </a:p>
          <a:p>
            <a:r>
              <a:rPr lang="cs-CZ" dirty="0" smtClean="0"/>
              <a:t>Jaký je rozdíl mezi OLAP a Data </a:t>
            </a:r>
            <a:r>
              <a:rPr lang="cs-CZ" dirty="0" err="1" smtClean="0"/>
              <a:t>Mining</a:t>
            </a:r>
            <a:r>
              <a:rPr lang="cs-CZ" dirty="0" smtClean="0"/>
              <a:t>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při dolování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dirty="0" err="1"/>
              <a:t>U</a:t>
            </a:r>
            <a:r>
              <a:rPr lang="cs-CZ" dirty="0" err="1" smtClean="0"/>
              <a:t>nderstanding</a:t>
            </a:r>
            <a:r>
              <a:rPr lang="cs-CZ" dirty="0" smtClean="0"/>
              <a:t> – porozumění úloze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smtClean="0"/>
              <a:t>Preparation</a:t>
            </a:r>
            <a:r>
              <a:rPr lang="cs-CZ" dirty="0" smtClean="0"/>
              <a:t> - příprava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Modelling - dolování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Evaluation</a:t>
            </a:r>
            <a:r>
              <a:rPr lang="cs-CZ" dirty="0" smtClean="0"/>
              <a:t> - vyhodnocení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Deployment</a:t>
            </a:r>
            <a:r>
              <a:rPr lang="cs-CZ" dirty="0" smtClean="0"/>
              <a:t> - nasazení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0302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Kategorie úloh Data Mining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Klasifikace – bude produkt úspěšný?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Regrese – závislost mezi dvěma proměnnýma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Shlukování – rozdělení do množin dle společných znaků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Sumarizace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Predikce podle časových řad (autoregresní modely, např. ARIMA)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Modelování závislostí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Asociace – např. analýza nákupního koše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Analýza sekvencí – např. procházení webu návštěvníkem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Analýza odchylek – bankovní podvody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DM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regresní metody </a:t>
            </a:r>
            <a:r>
              <a:rPr lang="cs-CZ" sz="2400" dirty="0" smtClean="0"/>
              <a:t>(lineární regresní analýza, nelineární regresní analýza, neuronové sítě)</a:t>
            </a:r>
          </a:p>
          <a:p>
            <a:r>
              <a:rPr lang="cs-CZ" sz="2400" b="1" dirty="0" smtClean="0"/>
              <a:t>klasifikace</a:t>
            </a:r>
            <a:r>
              <a:rPr lang="cs-CZ" sz="2400" dirty="0" smtClean="0"/>
              <a:t> (diskriminační analýza, logistická regresní analýza, rozhodovací stromy, neuronové sítě),</a:t>
            </a:r>
          </a:p>
          <a:p>
            <a:r>
              <a:rPr lang="cs-CZ" sz="2400" b="1" dirty="0" smtClean="0"/>
              <a:t>segmentace – shlukování </a:t>
            </a:r>
            <a:r>
              <a:rPr lang="cs-CZ" sz="2400" dirty="0" smtClean="0"/>
              <a:t>(shluková analýza, genetické algoritmy, neuronové shlukování – </a:t>
            </a:r>
            <a:r>
              <a:rPr lang="cs-CZ" sz="2400" dirty="0" err="1" smtClean="0"/>
              <a:t>Kohonenovy</a:t>
            </a:r>
            <a:r>
              <a:rPr lang="cs-CZ" sz="2400" dirty="0" smtClean="0"/>
              <a:t> mapy)</a:t>
            </a:r>
          </a:p>
          <a:p>
            <a:r>
              <a:rPr lang="cs-CZ" sz="2400" b="1" dirty="0" smtClean="0"/>
              <a:t>analýza vztahů </a:t>
            </a:r>
            <a:r>
              <a:rPr lang="cs-CZ" sz="2400" dirty="0" smtClean="0"/>
              <a:t>(asociační algoritmus pro odvozování pravidel typu „ </a:t>
            </a:r>
            <a:r>
              <a:rPr lang="cs-CZ" sz="2400" dirty="0" err="1" smtClean="0"/>
              <a:t>if</a:t>
            </a:r>
            <a:r>
              <a:rPr lang="cs-CZ" sz="2400" dirty="0" smtClean="0"/>
              <a:t> X </a:t>
            </a:r>
            <a:r>
              <a:rPr lang="cs-CZ" sz="2400" dirty="0" err="1" smtClean="0"/>
              <a:t>then</a:t>
            </a:r>
            <a:r>
              <a:rPr lang="cs-CZ" sz="2400" dirty="0" smtClean="0"/>
              <a:t> Y“)</a:t>
            </a:r>
          </a:p>
          <a:p>
            <a:r>
              <a:rPr lang="cs-CZ" sz="2400" b="1" dirty="0" smtClean="0"/>
              <a:t>predikce v časových řadách </a:t>
            </a:r>
            <a:r>
              <a:rPr lang="cs-CZ" sz="2400" dirty="0" smtClean="0"/>
              <a:t>(</a:t>
            </a:r>
            <a:r>
              <a:rPr lang="cs-CZ" sz="2400" dirty="0" err="1" smtClean="0"/>
              <a:t>Boxova</a:t>
            </a:r>
            <a:r>
              <a:rPr lang="cs-CZ" sz="2400" dirty="0" smtClean="0"/>
              <a:t>-</a:t>
            </a:r>
            <a:r>
              <a:rPr lang="cs-CZ" sz="2400" dirty="0" err="1" smtClean="0"/>
              <a:t>Jenkinsonova</a:t>
            </a:r>
            <a:r>
              <a:rPr lang="cs-CZ" sz="2400" dirty="0" smtClean="0"/>
              <a:t> metoda, neuronové sítě, </a:t>
            </a:r>
            <a:r>
              <a:rPr lang="cs-CZ" sz="2400" dirty="0" err="1" smtClean="0"/>
              <a:t>autoregresní</a:t>
            </a:r>
            <a:r>
              <a:rPr lang="cs-CZ" sz="2400" dirty="0" smtClean="0"/>
              <a:t> modely, ARIMA)</a:t>
            </a:r>
          </a:p>
          <a:p>
            <a:r>
              <a:rPr lang="cs-CZ" sz="2400" b="1" dirty="0" smtClean="0"/>
              <a:t>detekce odchylek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úloh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Predikce úvěrového rizika</a:t>
            </a:r>
          </a:p>
          <a:p>
            <a:r>
              <a:rPr lang="cs-CZ" dirty="0" smtClean="0"/>
              <a:t>Kontrola kvality výrobků</a:t>
            </a:r>
          </a:p>
          <a:p>
            <a:r>
              <a:rPr lang="cs-CZ" dirty="0" smtClean="0"/>
              <a:t>Marketingové kampaně</a:t>
            </a:r>
          </a:p>
          <a:p>
            <a:r>
              <a:rPr lang="cs-CZ" dirty="0" smtClean="0"/>
              <a:t>Vytipování cílové skupiny</a:t>
            </a:r>
          </a:p>
          <a:p>
            <a:r>
              <a:rPr lang="cs-CZ" dirty="0" smtClean="0"/>
              <a:t>Odhalování bankovních podvodů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pro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SAS</a:t>
            </a:r>
          </a:p>
          <a:p>
            <a:r>
              <a:rPr lang="cs-CZ" dirty="0" err="1" smtClean="0"/>
              <a:t>Statistica</a:t>
            </a:r>
            <a:r>
              <a:rPr lang="cs-CZ" dirty="0" smtClean="0"/>
              <a:t> Data </a:t>
            </a:r>
            <a:r>
              <a:rPr lang="cs-CZ" dirty="0" err="1" smtClean="0"/>
              <a:t>Miner</a:t>
            </a:r>
            <a:endParaRPr lang="cs-CZ" dirty="0" smtClean="0"/>
          </a:p>
          <a:p>
            <a:r>
              <a:rPr lang="cs-CZ" dirty="0" smtClean="0"/>
              <a:t>Tanagra</a:t>
            </a:r>
          </a:p>
          <a:p>
            <a:r>
              <a:rPr lang="cs-CZ" dirty="0" smtClean="0"/>
              <a:t>WEKA</a:t>
            </a:r>
          </a:p>
          <a:p>
            <a:r>
              <a:rPr lang="cs-CZ" dirty="0" err="1" smtClean="0"/>
              <a:t>Bayesia</a:t>
            </a:r>
            <a:endParaRPr lang="cs-CZ" dirty="0" smtClean="0"/>
          </a:p>
          <a:p>
            <a:r>
              <a:rPr lang="cs-CZ" dirty="0" smtClean="0"/>
              <a:t>LISP </a:t>
            </a:r>
            <a:r>
              <a:rPr lang="cs-CZ" dirty="0" err="1" smtClean="0"/>
              <a:t>Miner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66817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Knowledge Management (KM)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využít data v IS</a:t>
            </a:r>
          </a:p>
          <a:p>
            <a:r>
              <a:rPr lang="cs-CZ" smtClean="0"/>
              <a:t>Jak uchovat firemní know-how</a:t>
            </a:r>
          </a:p>
          <a:p>
            <a:r>
              <a:rPr lang="cs-CZ" smtClean="0"/>
              <a:t>Jak efektivně sdílet informace</a:t>
            </a:r>
          </a:p>
          <a:p>
            <a:r>
              <a:rPr lang="cs-CZ" smtClean="0"/>
              <a:t>Převaha ve znalostech oproti konkurenci</a:t>
            </a:r>
          </a:p>
          <a:p>
            <a:r>
              <a:rPr lang="cs-CZ" smtClean="0"/>
              <a:t>Jak chránit znalosti firmy před konkurencí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800" dirty="0" smtClean="0"/>
              <a:t>BI – integrace, analýza a reporting informací pro podporu rozhodování a řízení na manažerské úrovni</a:t>
            </a:r>
          </a:p>
          <a:p>
            <a:r>
              <a:rPr lang="cs-CZ" sz="2800" dirty="0" smtClean="0"/>
              <a:t>Software BI: datový sklad, OLAP, DM</a:t>
            </a:r>
          </a:p>
          <a:p>
            <a:r>
              <a:rPr lang="cs-CZ" sz="2800" dirty="0" smtClean="0"/>
              <a:t>OLAP – analýza dat, datová kostka, dimenzionální modelování</a:t>
            </a:r>
          </a:p>
          <a:p>
            <a:r>
              <a:rPr lang="cs-CZ" sz="2800" dirty="0" smtClean="0"/>
              <a:t>Prezentace výsledků – </a:t>
            </a:r>
            <a:r>
              <a:rPr lang="cs-CZ" sz="2800" dirty="0" err="1" smtClean="0"/>
              <a:t>dashboard</a:t>
            </a:r>
            <a:r>
              <a:rPr lang="cs-CZ" sz="2800" dirty="0" smtClean="0"/>
              <a:t>, </a:t>
            </a:r>
            <a:r>
              <a:rPr lang="cs-CZ" sz="2800" dirty="0" err="1" smtClean="0"/>
              <a:t>scorecard</a:t>
            </a:r>
            <a:r>
              <a:rPr lang="cs-CZ" sz="2800" dirty="0" smtClean="0"/>
              <a:t>, </a:t>
            </a:r>
            <a:r>
              <a:rPr lang="cs-CZ" sz="2800" dirty="0" err="1" smtClean="0"/>
              <a:t>kontigenční</a:t>
            </a:r>
            <a:r>
              <a:rPr lang="cs-CZ" sz="2800" dirty="0" smtClean="0"/>
              <a:t> </a:t>
            </a:r>
            <a:r>
              <a:rPr lang="cs-CZ" sz="2800" dirty="0" smtClean="0"/>
              <a:t>tabulky, Excel…</a:t>
            </a:r>
          </a:p>
          <a:p>
            <a:r>
              <a:rPr lang="cs-CZ" sz="2800" dirty="0" smtClean="0"/>
              <a:t>Data </a:t>
            </a:r>
            <a:r>
              <a:rPr lang="cs-CZ" sz="2800" dirty="0" err="1" smtClean="0"/>
              <a:t>mining</a:t>
            </a:r>
            <a:r>
              <a:rPr lang="cs-CZ" sz="2800" dirty="0" smtClean="0"/>
              <a:t> – hledání neznámých </a:t>
            </a:r>
            <a:r>
              <a:rPr lang="cs-CZ" sz="2800" dirty="0" smtClean="0"/>
              <a:t>vztahů ve větším objemu da</a:t>
            </a:r>
            <a:r>
              <a:rPr lang="cs-CZ" sz="2800" dirty="0" smtClean="0"/>
              <a:t>t</a:t>
            </a:r>
            <a:endParaRPr lang="cs-CZ" sz="2800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1989 – </a:t>
            </a:r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Dresner</a:t>
            </a:r>
            <a:r>
              <a:rPr lang="cs-CZ" dirty="0" smtClean="0"/>
              <a:t>, </a:t>
            </a:r>
            <a:r>
              <a:rPr lang="cs-CZ" dirty="0" err="1" smtClean="0"/>
              <a:t>Gartner</a:t>
            </a:r>
            <a:endParaRPr lang="cs-CZ" dirty="0" smtClean="0"/>
          </a:p>
          <a:p>
            <a:r>
              <a:rPr lang="cs-CZ" dirty="0" smtClean="0"/>
              <a:t>Koncepty a metodiky, které zlepšují rozhodovací proces</a:t>
            </a:r>
          </a:p>
          <a:p>
            <a:r>
              <a:rPr lang="cs-CZ" dirty="0" smtClean="0"/>
              <a:t>Integrace podnikových informací a jejich následná analýza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Business Intelligence?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/>
              <a:t>Business </a:t>
            </a:r>
            <a:r>
              <a:rPr lang="cs-CZ" sz="2800" dirty="0" err="1" smtClean="0"/>
              <a:t>Intelligence</a:t>
            </a:r>
            <a:r>
              <a:rPr lang="cs-CZ" sz="2800" dirty="0" smtClean="0"/>
              <a:t> souvisí s manažerskými </a:t>
            </a:r>
            <a:r>
              <a:rPr lang="cs-CZ" sz="2800" dirty="0" smtClean="0">
                <a:solidFill>
                  <a:srgbClr val="0070C0"/>
                </a:solidFill>
              </a:rPr>
              <a:t>systémy pro podporu rozhodování.</a:t>
            </a:r>
          </a:p>
          <a:p>
            <a:pPr eaLnBrk="1" hangingPunct="1">
              <a:buFontTx/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dirty="0" smtClean="0"/>
              <a:t>BI - dovednosti, znalosti, technologie, aplikace, kvalita, rizika, bezpečnostní otázky a postupy používané v podnikání pro získání lepšího pochopení chování na trhu a obchodních souvislostech.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BI aplikace zpracovávají data prodeje, výroby, financí a dalších zdrojů dat pro obchodní účely, především řízení výkonnosti podniku.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„Prodalo se 600 tisíc aut.“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BI – je to moc nebo málo?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Nástroje Business intelligence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Datový sklad (Data </a:t>
            </a:r>
            <a:r>
              <a:rPr lang="cs-CZ" dirty="0" err="1" smtClean="0"/>
              <a:t>Warehouse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OLAP analýza</a:t>
            </a:r>
          </a:p>
          <a:p>
            <a:pPr eaLnBrk="1" hangingPunct="1"/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r>
              <a:rPr lang="cs-CZ" dirty="0" smtClean="0"/>
              <a:t> (dolování dat)</a:t>
            </a:r>
          </a:p>
          <a:p>
            <a:pPr eaLnBrk="1" hangingPunct="1"/>
            <a:r>
              <a:rPr lang="cs-CZ" dirty="0" smtClean="0"/>
              <a:t>Expertní systémy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Warehouse (datový sklad)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rgbClr val="0070C0"/>
                </a:solidFill>
              </a:rPr>
              <a:t>Operativní data z provozních systémů se transformují do datového skladu, kde se ukládají způsobem, který vyhovuje dalšímu analytickému zpracování.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Datový sklad je fyzicky i logicky oddělen od provozních databází.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Integruje data z různých zdrojů do jednoho systému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Obsahuje historická data; speciální formát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Různá úroveň sumarizace dat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Načítají se periodicky z provozních systémů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Uživatelé pouze čtou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OLTP databáze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Podnikový informační systém ukládá data do </a:t>
            </a:r>
            <a:r>
              <a:rPr lang="cs-CZ" dirty="0" smtClean="0">
                <a:solidFill>
                  <a:srgbClr val="C00000"/>
                </a:solidFill>
              </a:rPr>
              <a:t>provozních databázových systémů </a:t>
            </a:r>
            <a:r>
              <a:rPr lang="cs-CZ" dirty="0" smtClean="0"/>
              <a:t>(označovaných jako OLTP).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Cílem u OLTP databází je optimální uložení dat - minimální redundance, konzistence a integrita dat…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864</Words>
  <Application>Microsoft Office PowerPoint</Application>
  <PresentationFormat>Předvádění na obrazovce (4:3)</PresentationFormat>
  <Paragraphs>183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Výchozí návrh</vt:lpstr>
      <vt:lpstr>Aplikace VT v hospodářské praxi Byznys inteligence </vt:lpstr>
      <vt:lpstr>Osnova předmětu</vt:lpstr>
      <vt:lpstr>Obsah</vt:lpstr>
      <vt:lpstr>Business Intelligence</vt:lpstr>
      <vt:lpstr>Co je Business Intelligence?</vt:lpstr>
      <vt:lpstr>Business Intelligence</vt:lpstr>
      <vt:lpstr>Nástroje Business intelligence</vt:lpstr>
      <vt:lpstr>Data Warehouse (datový sklad)</vt:lpstr>
      <vt:lpstr>OLTP databáze</vt:lpstr>
      <vt:lpstr>Data warehouse</vt:lpstr>
      <vt:lpstr>ETL – datová pumpa</vt:lpstr>
      <vt:lpstr>Uložení dimenzí datového skladu</vt:lpstr>
      <vt:lpstr>Schéma „hvězda“</vt:lpstr>
      <vt:lpstr>Schéma „vločka“</vt:lpstr>
      <vt:lpstr>OLAP analýza</vt:lpstr>
      <vt:lpstr>Snímek 16</vt:lpstr>
      <vt:lpstr>Příklad datové kostky</vt:lpstr>
      <vt:lpstr>Snímek 18</vt:lpstr>
      <vt:lpstr>Struktura prostředků BI</vt:lpstr>
      <vt:lpstr>Analýza a Reporting</vt:lpstr>
      <vt:lpstr>Prezentační vrstva</vt:lpstr>
      <vt:lpstr>Dashboard</vt:lpstr>
      <vt:lpstr>Dashboard</vt:lpstr>
      <vt:lpstr>Scoreacard</vt:lpstr>
      <vt:lpstr>Sharepoint - Microsoft</vt:lpstr>
      <vt:lpstr>Sharepoint</vt:lpstr>
      <vt:lpstr>Zásady prezentační vrstvy</vt:lpstr>
      <vt:lpstr>Data Mining</vt:lpstr>
      <vt:lpstr>Data Mining</vt:lpstr>
      <vt:lpstr>Fáze při dolování dat</vt:lpstr>
      <vt:lpstr>Kategorie úloh Data Mining</vt:lpstr>
      <vt:lpstr>Metody DM</vt:lpstr>
      <vt:lpstr>Příklady úloh DM</vt:lpstr>
      <vt:lpstr>Nástroje pro DM</vt:lpstr>
      <vt:lpstr>Knowledge Management (KM)</vt:lpstr>
      <vt:lpstr>Shrnutí</vt:lpstr>
    </vt:vector>
  </TitlesOfParts>
  <Company>Kovo, Informační systémy a. 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 ZNALOSTI UKRYTÉ V DATABÁZÍCH</dc:title>
  <dc:creator>Danel</dc:creator>
  <cp:lastModifiedBy>Roman Danel</cp:lastModifiedBy>
  <cp:revision>68</cp:revision>
  <dcterms:created xsi:type="dcterms:W3CDTF">2009-04-08T21:47:34Z</dcterms:created>
  <dcterms:modified xsi:type="dcterms:W3CDTF">2014-12-06T20:48:51Z</dcterms:modified>
</cp:coreProperties>
</file>